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5" r:id="rId4"/>
    <p:sldId id="259" r:id="rId5"/>
    <p:sldId id="269" r:id="rId6"/>
    <p:sldId id="271" r:id="rId7"/>
    <p:sldId id="268" r:id="rId8"/>
    <p:sldId id="270" r:id="rId9"/>
    <p:sldId id="262" r:id="rId10"/>
    <p:sldId id="273" r:id="rId11"/>
    <p:sldId id="27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3" autoAdjust="0"/>
    <p:restoredTop sz="86469" autoAdjust="0"/>
  </p:normalViewPr>
  <p:slideViewPr>
    <p:cSldViewPr snapToGrid="0">
      <p:cViewPr varScale="1">
        <p:scale>
          <a:sx n="68" d="100"/>
          <a:sy n="68" d="100"/>
        </p:scale>
        <p:origin x="365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3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3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Layer shifts, surface roughness -&gt; inaccuracies in the final dimensions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518B97F7-875C-4F64-B2A6-4C119FDB6DE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6F6B8064-9D81-47DF-9588-62AAFFEFD1EA}" type="parTrans" cxnId="{FDDE31B4-1AEA-486F-90D9-1232F88463F9}">
      <dgm:prSet/>
      <dgm:spPr/>
      <dgm:t>
        <a:bodyPr/>
        <a:lstStyle/>
        <a:p>
          <a:endParaRPr lang="en-US"/>
        </a:p>
      </dgm:t>
    </dgm:pt>
    <dgm:pt modelId="{C0605E42-2A6C-496E-9B4E-599D64CD5B5E}" type="sibTrans" cxnId="{FDDE31B4-1AEA-486F-90D9-1232F88463F9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5AB9E344-53C9-43E9-8E5A-88EB2FD2A490}" type="pres">
      <dgm:prSet presAssocID="{518B97F7-875C-4F64-B2A6-4C119FDB6DEF}" presName="childNode" presStyleLbl="node1" presStyleIdx="2" presStyleCnt="6">
        <dgm:presLayoutVars>
          <dgm:bulletEnabled val="1"/>
        </dgm:presLayoutVars>
      </dgm:prSet>
      <dgm:spPr/>
    </dgm:pt>
    <dgm:pt modelId="{0BFE929D-D271-4086-AC35-B86CADEF41C4}" type="pres">
      <dgm:prSet presAssocID="{518B97F7-875C-4F64-B2A6-4C119FDB6DEF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19DC2D3E-2517-41B2-BFB7-CEEFACCA0353}" type="presOf" srcId="{518B97F7-875C-4F64-B2A6-4C119FDB6DEF}" destId="{5AB9E344-53C9-43E9-8E5A-88EB2FD2A490}" srcOrd="0" destOrd="0" presId="urn:microsoft.com/office/officeart/2005/8/layout/lProcess2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FDDE31B4-1AEA-486F-90D9-1232F88463F9}" srcId="{CE2CA969-6CF1-4BFD-9C8B-B27424448A08}" destId="{518B97F7-875C-4F64-B2A6-4C119FDB6DEF}" srcOrd="0" destOrd="0" parTransId="{6F6B8064-9D81-47DF-9588-62AAFFEFD1EA}" sibTransId="{C0605E42-2A6C-496E-9B4E-599D64CD5B5E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C3891100-FDEC-46DD-8FF2-F9D6CB15ACB3}" type="presParOf" srcId="{95D28096-DA4E-43CA-B58A-38AA280D478D}" destId="{5AB9E344-53C9-43E9-8E5A-88EB2FD2A490}" srcOrd="0" destOrd="0" presId="urn:microsoft.com/office/officeart/2005/8/layout/lProcess2"/>
    <dgm:cxn modelId="{553EEDB5-26F1-4A36-B3E3-8F36F643CD22}" type="presParOf" srcId="{95D28096-DA4E-43CA-B58A-38AA280D478D}" destId="{0BFE929D-D271-4086-AC35-B86CADEF41C4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Layer shifts -&gt; misalignment of subsequent layers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82CC9423-019F-408A-94B4-DD745D97AC5D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E0CD6786-422C-4D7C-98B8-F68274C4F99F}" type="parTrans" cxnId="{2A6EC5EE-2814-445D-AA71-1C1EDD6E76CB}">
      <dgm:prSet/>
      <dgm:spPr/>
      <dgm:t>
        <a:bodyPr/>
        <a:lstStyle/>
        <a:p>
          <a:endParaRPr lang="en-US"/>
        </a:p>
      </dgm:t>
    </dgm:pt>
    <dgm:pt modelId="{4437B5A6-41A7-4FAE-A9F0-9EE1BD07661F}" type="sibTrans" cxnId="{2A6EC5EE-2814-445D-AA71-1C1EDD6E76CB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1A607A77-AAFF-41EC-8BA2-011B129D52FF}" type="pres">
      <dgm:prSet presAssocID="{82CC9423-019F-408A-94B4-DD745D97AC5D}" presName="childNode" presStyleLbl="node1" presStyleIdx="2" presStyleCnt="6">
        <dgm:presLayoutVars>
          <dgm:bulletEnabled val="1"/>
        </dgm:presLayoutVars>
      </dgm:prSet>
      <dgm:spPr/>
    </dgm:pt>
    <dgm:pt modelId="{3A23940A-8DE5-4D77-99B2-3D96961E7ED8}" type="pres">
      <dgm:prSet presAssocID="{82CC9423-019F-408A-94B4-DD745D97AC5D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17EF2F7D-0AA1-42F4-B26E-F6A3B5642D0F}" type="presOf" srcId="{82CC9423-019F-408A-94B4-DD745D97AC5D}" destId="{1A607A77-AAFF-41EC-8BA2-011B129D52FF}" srcOrd="0" destOrd="0" presId="urn:microsoft.com/office/officeart/2005/8/layout/lProcess2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2A6EC5EE-2814-445D-AA71-1C1EDD6E76CB}" srcId="{CE2CA969-6CF1-4BFD-9C8B-B27424448A08}" destId="{82CC9423-019F-408A-94B4-DD745D97AC5D}" srcOrd="0" destOrd="0" parTransId="{E0CD6786-422C-4D7C-98B8-F68274C4F99F}" sibTransId="{4437B5A6-41A7-4FAE-A9F0-9EE1BD07661F}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B5A0E24B-7F16-4CED-835A-6A127074A614}" type="presParOf" srcId="{95D28096-DA4E-43CA-B58A-38AA280D478D}" destId="{1A607A77-AAFF-41EC-8BA2-011B129D52FF}" srcOrd="0" destOrd="0" presId="urn:microsoft.com/office/officeart/2005/8/layout/lProcess2"/>
    <dgm:cxn modelId="{38A4A319-435A-40C7-903A-668E0FB0A965}" type="presParOf" srcId="{95D28096-DA4E-43CA-B58A-38AA280D478D}" destId="{3A23940A-8DE5-4D77-99B2-3D96961E7ED8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 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dirty="0"/>
            <a:t>Immediate Checks (User-Based)</a:t>
          </a:r>
        </a:p>
        <a:p>
          <a:pPr algn="l"/>
          <a:r>
            <a:rPr lang="en-US" sz="18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800" dirty="0"/>
            <a:t>2. Was the print bed within permissible humidity &amp; temperature range?</a:t>
          </a:r>
        </a:p>
        <a:p>
          <a:pPr algn="l"/>
          <a:r>
            <a:rPr lang="en-US" sz="1800" dirty="0"/>
            <a:t>3. What post-processing techniques were used? (Machining, coating, heat treatments to spec)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dirty="0"/>
            <a:t>Deeper Dive (Material)</a:t>
          </a:r>
        </a:p>
        <a:p>
          <a:pPr algn="ctr"/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/>
      <dgm:spPr/>
      <dgm:t>
        <a:bodyPr/>
        <a:lstStyle/>
        <a:p>
          <a:pPr algn="ctr"/>
          <a:r>
            <a:rPr lang="en-US" b="1" dirty="0"/>
            <a:t>Inherent Design Flaws/Stipulations</a:t>
          </a:r>
        </a:p>
        <a:p>
          <a:pPr algn="l"/>
          <a:r>
            <a:rPr lang="en-US" dirty="0"/>
            <a:t>1. Is the laser emitting consistent power?</a:t>
          </a:r>
        </a:p>
        <a:p>
          <a:pPr algn="l"/>
          <a:r>
            <a:rPr lang="en-US" dirty="0"/>
            <a:t>2. What, if any, support structures were used?</a:t>
          </a:r>
        </a:p>
        <a:p>
          <a:pPr algn="l"/>
          <a:r>
            <a:rPr lang="en-US" dirty="0"/>
            <a:t>3. What were the slicer settings used to prepare the print? </a:t>
          </a:r>
        </a:p>
        <a:p>
          <a:pPr algn="l"/>
          <a:r>
            <a:rPr lang="en-US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dirty="0"/>
            <a:t>4. Surface artifacts? (scaling, pixelated surface, </a:t>
          </a:r>
          <a:r>
            <a:rPr lang="en-US" dirty="0" err="1"/>
            <a:t>etc</a:t>
          </a:r>
          <a:r>
            <a:rPr lang="en-US" dirty="0"/>
            <a:t>)</a:t>
          </a:r>
        </a:p>
        <a:p>
          <a:pPr algn="l"/>
          <a:r>
            <a:rPr lang="en-US" dirty="0"/>
            <a:t>If yes, SFH issue possible.</a:t>
          </a:r>
        </a:p>
        <a:p>
          <a:pPr algn="l"/>
          <a:endParaRPr lang="en-US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0596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2996"/>
        <a:ext cx="2696351" cy="3393506"/>
      </dsp:txXfrm>
    </dsp:sp>
    <dsp:sp modelId="{47BD0D79-E7D6-4472-B3EB-200CFFEB8760}">
      <dsp:nvSpPr>
        <dsp:cNvPr id="0" name=""/>
        <dsp:cNvSpPr/>
      </dsp:nvSpPr>
      <dsp:spPr>
        <a:xfrm>
          <a:off x="3076605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0596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2996"/>
        <a:ext cx="2696351" cy="3393506"/>
      </dsp:txXfrm>
    </dsp:sp>
    <dsp:sp modelId="{E52A5610-0104-48BB-9B20-AEBCEE66F761}">
      <dsp:nvSpPr>
        <dsp:cNvPr id="0" name=""/>
        <dsp:cNvSpPr/>
      </dsp:nvSpPr>
      <dsp:spPr>
        <a:xfrm>
          <a:off x="6150446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0596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2996"/>
        <a:ext cx="2696351" cy="3393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Machine Calibration &amp; Maintenance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Servos, gyro, roller loses accurate movement/placement due to wear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Layer shifts, surface roughness -&gt; inaccuracies in the final dimensions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Environmental Conditions</a:t>
          </a:r>
        </a:p>
      </dsp:txBody>
      <dsp:txXfrm>
        <a:off x="3369624" y="0"/>
        <a:ext cx="3133413" cy="1211580"/>
      </dsp:txXfrm>
    </dsp:sp>
    <dsp:sp modelId="{5AB9E344-53C9-43E9-8E5A-88EB2FD2A490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Temperature, humidity, variations within the build chamber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Oxidation of the powder -&gt; inconsistent melting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Post-Processing Techniques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Machining, stress-relieving, heat treatments induces additional stresses/removes material unevenly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Deviations from the desired dimensions and geometrical tolerances</a:t>
          </a:r>
        </a:p>
      </dsp:txBody>
      <dsp:txXfrm>
        <a:off x="7087050" y="2653458"/>
        <a:ext cx="2435400" cy="1146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Thermal Stress &amp; Distortion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Uneven cooling rates after lasing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Cracking, warpage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Powder Material Inconsistencies</a:t>
          </a:r>
        </a:p>
      </dsp:txBody>
      <dsp:txXfrm>
        <a:off x="3369624" y="0"/>
        <a:ext cx="3133413" cy="1211580"/>
      </dsp:txXfrm>
    </dsp:sp>
    <dsp:sp modelId="{1A607A77-AAFF-41EC-8BA2-011B129D52FF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Variations in powder particle size, shape, and distribution affect  packing density, deposition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Variable melting behavior, voids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Build Plate Adhesion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</a:t>
          </a:r>
          <a:r>
            <a:rPr lang="en-US" sz="1600" kern="1200" dirty="0" err="1"/>
            <a:t>Disadhesion</a:t>
          </a:r>
          <a:r>
            <a:rPr lang="en-US" sz="1600" kern="1200" dirty="0"/>
            <a:t> between first layer &amp; build plate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Layer shifts -&gt; misalignment of subsequent layers</a:t>
          </a:r>
        </a:p>
      </dsp:txBody>
      <dsp:txXfrm>
        <a:off x="7087050" y="2653458"/>
        <a:ext cx="2435400" cy="114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8957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 </a:t>
          </a:r>
        </a:p>
      </dsp:txBody>
      <dsp:txXfrm>
        <a:off x="3711" y="1005165"/>
        <a:ext cx="2231954" cy="2643863"/>
      </dsp:txXfrm>
    </dsp:sp>
    <dsp:sp modelId="{16210997-92CA-481D-90A4-CBB5ADFDE5CC}">
      <dsp:nvSpPr>
        <dsp:cNvPr id="0" name=""/>
        <dsp:cNvSpPr/>
      </dsp:nvSpPr>
      <dsp:spPr>
        <a:xfrm>
          <a:off x="2548140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8957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1005165"/>
        <a:ext cx="2231954" cy="2643863"/>
      </dsp:txXfrm>
    </dsp:sp>
    <dsp:sp modelId="{39C90BD7-44AF-449E-A7B0-EB62D8E432F8}">
      <dsp:nvSpPr>
        <dsp:cNvPr id="0" name=""/>
        <dsp:cNvSpPr/>
      </dsp:nvSpPr>
      <dsp:spPr>
        <a:xfrm>
          <a:off x="5092568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8957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1005165"/>
        <a:ext cx="2231954" cy="2643863"/>
      </dsp:txXfrm>
    </dsp:sp>
    <dsp:sp modelId="{0C4DA103-1D83-44F5-B36E-7441E0AF7D70}">
      <dsp:nvSpPr>
        <dsp:cNvPr id="0" name=""/>
        <dsp:cNvSpPr/>
      </dsp:nvSpPr>
      <dsp:spPr>
        <a:xfrm>
          <a:off x="7636996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8957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1005165"/>
        <a:ext cx="2231954" cy="26438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Immediate Checks (User-Based)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What post-processing techniques were used? (Machining, coating, heat treatments to spec)</a:t>
          </a:r>
        </a:p>
      </dsp:txBody>
      <dsp:txXfrm>
        <a:off x="153887" y="153887"/>
        <a:ext cx="2844613" cy="3727282"/>
      </dsp:txXfrm>
    </dsp:sp>
    <dsp:sp modelId="{7F81BB4B-5BCA-4154-B040-BD9F7C9C5B3E}">
      <dsp:nvSpPr>
        <dsp:cNvPr id="0" name=""/>
        <dsp:cNvSpPr/>
      </dsp:nvSpPr>
      <dsp:spPr>
        <a:xfrm>
          <a:off x="3314782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Dive (Material)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68669" y="153887"/>
        <a:ext cx="2844613" cy="3727282"/>
      </dsp:txXfrm>
    </dsp:sp>
    <dsp:sp modelId="{FD634154-5C1E-4E03-AEAC-1D37B9DB0E65}">
      <dsp:nvSpPr>
        <dsp:cNvPr id="0" name=""/>
        <dsp:cNvSpPr/>
      </dsp:nvSpPr>
      <dsp:spPr>
        <a:xfrm>
          <a:off x="6624789" y="5310"/>
          <a:ext cx="3152387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Inherent Design Flaws/Stipulations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778676" y="159197"/>
        <a:ext cx="2844613" cy="3716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EF9C-9E22-467B-8935-AC1A3775C9D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09429-C657-4D28-B421-505C61067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09429-C657-4D28-B421-505C61067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gauge.net/High-Voltage-Sensor" TargetMode="External"/><Relationship Id="rId2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yan-aday/LBPF_Process_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www.amptek.com/internal-products/x-123-complete-x-ray-spectr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1FEE-B46D-96DE-5D38-52B54E43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Solving &amp; Preventing Dimensional Accuracy Issues For the LPBF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1C3E-D321-2962-9C2C-214695786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Ryan Aday</a:t>
            </a:r>
          </a:p>
          <a:p>
            <a:r>
              <a:rPr lang="en-US" dirty="0"/>
              <a:t>07/25/2024</a:t>
            </a:r>
            <a:br>
              <a:rPr lang="en-US" dirty="0"/>
            </a:br>
            <a:r>
              <a:rPr lang="en-US" dirty="0"/>
              <a:t>Divergence 3D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955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80314" cy="4038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Built-in maintenance scheduler &amp; provided checklist</a:t>
            </a:r>
          </a:p>
          <a:p>
            <a:pPr lvl="2"/>
            <a:r>
              <a:rPr lang="en-US" dirty="0"/>
              <a:t>Both for slicing &amp; setting up the printer</a:t>
            </a:r>
          </a:p>
          <a:p>
            <a:pPr lvl="1"/>
            <a:r>
              <a:rPr lang="en-US" dirty="0"/>
              <a:t>Auto-calibration before prints</a:t>
            </a:r>
          </a:p>
          <a:p>
            <a:pPr lvl="1"/>
            <a:r>
              <a:rPr lang="en-US" dirty="0"/>
              <a:t>Environmental &amp; sensor data logger</a:t>
            </a:r>
          </a:p>
          <a:p>
            <a:pPr lvl="2"/>
            <a:r>
              <a:rPr lang="en-US" dirty="0"/>
              <a:t>Temperature, humidity sensors to collect the past 1000 seconds and determine the moving average &amp; variability</a:t>
            </a:r>
          </a:p>
          <a:p>
            <a:pPr lvl="2"/>
            <a:r>
              <a:rPr lang="en-US" dirty="0">
                <a:hlinkClick r:id="rId2"/>
              </a:rPr>
              <a:t>Inkbird Hygrometer &amp; Thermometer</a:t>
            </a:r>
            <a:endParaRPr lang="en-US" dirty="0"/>
          </a:p>
          <a:p>
            <a:pPr lvl="2"/>
            <a:r>
              <a:rPr lang="en-US" dirty="0"/>
              <a:t>Voltage sensor for laser to determine energy output stability</a:t>
            </a:r>
          </a:p>
          <a:p>
            <a:pPr lvl="3"/>
            <a:r>
              <a:rPr lang="en-US" dirty="0">
                <a:hlinkClick r:id="rId3"/>
              </a:rPr>
              <a:t>https://store.egauge.net/High-Voltage-Sensor</a:t>
            </a:r>
            <a:endParaRPr lang="en-US" dirty="0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5BBA07F6-5046-0831-289B-23D00313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1" y="4140925"/>
            <a:ext cx="2285209" cy="2259874"/>
          </a:xfrm>
          <a:prstGeom prst="rect">
            <a:avLst/>
          </a:prstGeom>
        </p:spPr>
      </p:pic>
      <p:pic>
        <p:nvPicPr>
          <p:cNvPr id="11" name="Picture 10" descr="A white square object with blue text&#10;&#10;Description automatically generated">
            <a:extLst>
              <a:ext uri="{FF2B5EF4-FFF2-40B4-BE49-F238E27FC236}">
                <a16:creationId xmlns:a16="http://schemas.microsoft.com/office/drawing/2014/main" id="{F96E30E0-A7D5-A50C-72EE-E4173CEC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12" y="1855716"/>
            <a:ext cx="2285209" cy="22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504-520D-6A24-922B-7DB3525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A7F4-E2EB-7CCA-7489-1D2C4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print checks</a:t>
            </a:r>
          </a:p>
          <a:p>
            <a:pPr lvl="1"/>
            <a:r>
              <a:rPr lang="en-US" dirty="0"/>
              <a:t>OpenCV to identify cracks, voids, layer shifts, etc. during &amp; after print</a:t>
            </a:r>
          </a:p>
          <a:p>
            <a:pPr lvl="1"/>
            <a:r>
              <a:rPr lang="en-US" dirty="0"/>
              <a:t>If defect identified, stop print and issue recommendation</a:t>
            </a:r>
          </a:p>
          <a:p>
            <a:r>
              <a:rPr lang="en-US" dirty="0"/>
              <a:t>Develop optimized parameters for materials</a:t>
            </a:r>
          </a:p>
          <a:p>
            <a:pPr lvl="1"/>
            <a:r>
              <a:rPr lang="en-US" dirty="0"/>
              <a:t>You need to optimize parameters to ensure print speed is as fast as possible while ensuring tolerances are in spec</a:t>
            </a:r>
          </a:p>
          <a:p>
            <a:pPr lvl="2"/>
            <a:r>
              <a:rPr lang="en-US" dirty="0"/>
              <a:t>Feed rate</a:t>
            </a:r>
          </a:p>
          <a:p>
            <a:pPr lvl="2"/>
            <a:r>
              <a:rPr lang="en-US" dirty="0"/>
              <a:t>Lasing power</a:t>
            </a:r>
          </a:p>
          <a:p>
            <a:pPr lvl="2"/>
            <a:r>
              <a:rPr lang="en-US" dirty="0"/>
              <a:t>Hatch spacing</a:t>
            </a:r>
          </a:p>
          <a:p>
            <a:pPr lvl="2"/>
            <a:r>
              <a:rPr lang="en-US" dirty="0"/>
              <a:t>Inherent powder dimensions and tolerances</a:t>
            </a:r>
          </a:p>
          <a:p>
            <a:pPr lvl="2"/>
            <a:r>
              <a:rPr lang="en-US" dirty="0"/>
              <a:t>If applicable, isolate scan strategies, support structures permissible for material</a:t>
            </a:r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E9B1836-B242-FE54-10D9-6E725457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5" y="1711410"/>
            <a:ext cx="2335733" cy="1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496A-1943-0BED-43CD-0F093540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9375-EA8F-3D16-7B75-82A54B3D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472289" cy="4038600"/>
          </a:xfrm>
        </p:spPr>
        <p:txBody>
          <a:bodyPr/>
          <a:lstStyle/>
          <a:p>
            <a:r>
              <a:rPr lang="en-US" dirty="0"/>
              <a:t>My code:</a:t>
            </a:r>
          </a:p>
          <a:p>
            <a:pPr lvl="1"/>
            <a:r>
              <a:rPr lang="en-US" dirty="0"/>
              <a:t>Process control</a:t>
            </a:r>
          </a:p>
          <a:p>
            <a:pPr lvl="1"/>
            <a:r>
              <a:rPr lang="en-US" dirty="0"/>
              <a:t>Powder dimensionality</a:t>
            </a:r>
          </a:p>
          <a:p>
            <a:pPr lvl="1"/>
            <a:r>
              <a:rPr lang="en-US" dirty="0"/>
              <a:t>Parameter optimizer</a:t>
            </a:r>
          </a:p>
          <a:p>
            <a:pPr lvl="1"/>
            <a:r>
              <a:rPr lang="en-US" dirty="0"/>
              <a:t>You can find my work here: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https://github.com/ryan-aday/LBPF_Process_Optimizers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D693B31E-5C4B-C189-C139-B4B46281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6" y="419551"/>
            <a:ext cx="3725456" cy="279409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D8AAD7-6D96-141C-132E-5EEE3EBB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2907306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8DC-907F-C617-83F6-E6C7BBDD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white robot with arms out&#10;&#10;Description automatically generated">
            <a:extLst>
              <a:ext uri="{FF2B5EF4-FFF2-40B4-BE49-F238E27FC236}">
                <a16:creationId xmlns:a16="http://schemas.microsoft.com/office/drawing/2014/main" id="{35089E65-E6D4-785A-27FD-841AD24F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31" y="2489200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36667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9B40-2F97-D53B-CD31-B9A219B1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right into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9A8E-64BC-7C06-36C1-DEF7026C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MSME from Georgia Tech</a:t>
            </a:r>
          </a:p>
          <a:p>
            <a:r>
              <a:rPr lang="en-US" dirty="0"/>
              <a:t>Incoming MSEE from UC Boulder</a:t>
            </a:r>
          </a:p>
          <a:p>
            <a:r>
              <a:rPr lang="en-US" dirty="0"/>
              <a:t>PE, LSSBB</a:t>
            </a:r>
          </a:p>
          <a:p>
            <a:r>
              <a:rPr lang="en-US" dirty="0"/>
              <a:t>Designed &amp; built 3D printers since middle school (FFF, SLA)</a:t>
            </a:r>
          </a:p>
          <a:p>
            <a:r>
              <a:rPr lang="en-US" dirty="0"/>
              <a:t>Raytheon</a:t>
            </a:r>
          </a:p>
          <a:p>
            <a:pPr lvl="1"/>
            <a:r>
              <a:rPr lang="en-US" dirty="0"/>
              <a:t>Hands-on hardware, software, firmware fixes for Patriot</a:t>
            </a:r>
          </a:p>
          <a:p>
            <a:pPr lvl="1"/>
            <a:r>
              <a:rPr lang="en-US" dirty="0"/>
              <a:t>Head/maintainer of FFF, SLS printers for prototype parts</a:t>
            </a:r>
          </a:p>
          <a:p>
            <a:r>
              <a:rPr lang="en-US" dirty="0"/>
              <a:t>Motor, servo controller experience w/ </a:t>
            </a:r>
            <a:r>
              <a:rPr lang="en-US" dirty="0" err="1"/>
              <a:t>HyTech</a:t>
            </a:r>
            <a:r>
              <a:rPr lang="en-US" dirty="0"/>
              <a:t> Racing</a:t>
            </a:r>
          </a:p>
        </p:txBody>
      </p:sp>
      <p:pic>
        <p:nvPicPr>
          <p:cNvPr id="9" name="Picture 8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7B54DFA-0D2A-7B64-66B0-E464B0C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04" y="531628"/>
            <a:ext cx="2362200" cy="2362200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61F2042E-B65B-9E44-2D50-81EBE1EC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71" y="2912985"/>
            <a:ext cx="2179337" cy="2899072"/>
          </a:xfrm>
          <a:prstGeom prst="rect">
            <a:avLst/>
          </a:prstGeom>
        </p:spPr>
      </p:pic>
      <p:pic>
        <p:nvPicPr>
          <p:cNvPr id="13" name="Picture 12" descr="A model of a military vehicle&#10;&#10;Description automatically generated">
            <a:extLst>
              <a:ext uri="{FF2B5EF4-FFF2-40B4-BE49-F238E27FC236}">
                <a16:creationId xmlns:a16="http://schemas.microsoft.com/office/drawing/2014/main" id="{6D77611A-70B0-4F1D-F773-B0F013F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88" y="4697483"/>
            <a:ext cx="3553232" cy="2035033"/>
          </a:xfrm>
          <a:prstGeom prst="rect">
            <a:avLst/>
          </a:prstGeom>
        </p:spPr>
      </p:pic>
      <p:pic>
        <p:nvPicPr>
          <p:cNvPr id="15" name="Picture 14" descr="A grey race car with black roof&#10;&#10;Description automatically generated">
            <a:extLst>
              <a:ext uri="{FF2B5EF4-FFF2-40B4-BE49-F238E27FC236}">
                <a16:creationId xmlns:a16="http://schemas.microsoft.com/office/drawing/2014/main" id="{CF84629F-815E-7540-DE29-57AF6FC2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18" y="3169008"/>
            <a:ext cx="3113013" cy="20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0DD-1FEC-7384-8A8B-812001D0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4FEE85-C4BC-006A-BDCB-773214D2C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08136"/>
              </p:ext>
            </p:extLst>
          </p:nvPr>
        </p:nvGraphicFramePr>
        <p:xfrm>
          <a:off x="1143000" y="2057400"/>
          <a:ext cx="1045236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23E681E2-3F1A-888E-794A-91DE24388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83" y="4265579"/>
            <a:ext cx="2264386" cy="2126002"/>
          </a:xfrm>
          <a:prstGeom prst="rect">
            <a:avLst/>
          </a:prstGeom>
        </p:spPr>
      </p:pic>
      <p:pic>
        <p:nvPicPr>
          <p:cNvPr id="8" name="Picture 7" descr="A diagram of a cylindrical object&#10;&#10;Description automatically generated">
            <a:extLst>
              <a:ext uri="{FF2B5EF4-FFF2-40B4-BE49-F238E27FC236}">
                <a16:creationId xmlns:a16="http://schemas.microsoft.com/office/drawing/2014/main" id="{68076700-1221-E0F4-2DDB-54417831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077" y="953310"/>
            <a:ext cx="2657792" cy="2208179"/>
          </a:xfrm>
          <a:prstGeom prst="rect">
            <a:avLst/>
          </a:prstGeom>
        </p:spPr>
      </p:pic>
      <p:pic>
        <p:nvPicPr>
          <p:cNvPr id="10" name="Picture 9" descr="Diagram of a diagram of a plasma beam&#10;&#10;Description automatically generated with medium confidence">
            <a:extLst>
              <a:ext uri="{FF2B5EF4-FFF2-40B4-BE49-F238E27FC236}">
                <a16:creationId xmlns:a16="http://schemas.microsoft.com/office/drawing/2014/main" id="{75B5FF49-2D7D-49E2-AB3C-E3B020474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4" y="4477535"/>
            <a:ext cx="3649624" cy="2053879"/>
          </a:xfrm>
          <a:prstGeom prst="rect">
            <a:avLst/>
          </a:prstGeom>
        </p:spPr>
      </p:pic>
      <p:pic>
        <p:nvPicPr>
          <p:cNvPr id="12" name="Picture 11" descr="Diagram of a laser beam&#10;&#10;Description automatically generated">
            <a:extLst>
              <a:ext uri="{FF2B5EF4-FFF2-40B4-BE49-F238E27FC236}">
                <a16:creationId xmlns:a16="http://schemas.microsoft.com/office/drawing/2014/main" id="{05F7ADCE-F347-B2BA-A241-1703DE67B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863872"/>
            <a:ext cx="2950611" cy="2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D6FF-4712-D2B9-6FAE-22040CCD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Accuracy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FDB6D6-A540-3D5C-93F8-8EA77B75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65904"/>
              </p:ext>
            </p:extLst>
          </p:nvPr>
        </p:nvGraphicFramePr>
        <p:xfrm>
          <a:off x="1671218" y="1965960"/>
          <a:ext cx="8849563" cy="441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13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783742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62445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08935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07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6E42E58-E908-5502-4857-38EBE1C2BB03}"/>
              </a:ext>
            </a:extLst>
          </p:cNvPr>
          <p:cNvSpPr/>
          <p:nvPr/>
        </p:nvSpPr>
        <p:spPr>
          <a:xfrm>
            <a:off x="478465" y="2232837"/>
            <a:ext cx="11713535" cy="3327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AA4DA-4066-BD36-8A9A-64D74110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 Checklist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5BA0-5368-6367-4D5F-783E278F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339887"/>
              </p:ext>
            </p:extLst>
          </p:nvPr>
        </p:nvGraphicFramePr>
        <p:xfrm>
          <a:off x="606056" y="2057400"/>
          <a:ext cx="9781953" cy="403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15446" cy="3925389"/>
          </a:xfrm>
        </p:spPr>
        <p:txBody>
          <a:bodyPr>
            <a:normAutofit/>
          </a:bodyPr>
          <a:lstStyle/>
          <a:p>
            <a:r>
              <a:rPr lang="en-US" dirty="0"/>
              <a:t>Eliminate variability from the user side</a:t>
            </a:r>
          </a:p>
          <a:p>
            <a:pPr lvl="1"/>
            <a:r>
              <a:rPr lang="en-US" dirty="0"/>
              <a:t>Ensure powder consistency</a:t>
            </a:r>
          </a:p>
          <a:p>
            <a:pPr lvl="2"/>
            <a:r>
              <a:rPr lang="en-US" dirty="0"/>
              <a:t>Sieve for dimensionality</a:t>
            </a:r>
          </a:p>
          <a:p>
            <a:pPr lvl="3"/>
            <a:r>
              <a:rPr lang="en-US" dirty="0" err="1"/>
              <a:t>Vevor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Sieve</a:t>
            </a:r>
            <a:endParaRPr lang="en-US" dirty="0"/>
          </a:p>
          <a:p>
            <a:pPr lvl="3"/>
            <a:r>
              <a:rPr lang="en-US" dirty="0"/>
              <a:t>Can also check post-production using OpenCV to determine dimensional consistency for a sample</a:t>
            </a:r>
          </a:p>
          <a:p>
            <a:pPr lvl="2"/>
            <a:r>
              <a:rPr lang="en-US" dirty="0"/>
              <a:t>X-ray Spectroscopy to determine powder purity &amp; correct alloy mixture </a:t>
            </a:r>
            <a:r>
              <a:rPr lang="en-US"/>
              <a:t>for redundancy</a:t>
            </a:r>
            <a:endParaRPr lang="en-US" dirty="0"/>
          </a:p>
          <a:p>
            <a:pPr lvl="3"/>
            <a:r>
              <a:rPr lang="en-US" dirty="0"/>
              <a:t>Cheap sensor may be used to check before prints</a:t>
            </a:r>
          </a:p>
          <a:p>
            <a:pPr lvl="3"/>
            <a:r>
              <a:rPr lang="en-US" dirty="0">
                <a:hlinkClick r:id="rId4"/>
              </a:rPr>
              <a:t>https://www.amptek.com/internal-products/x-123-complete-x-ray-spectrometer</a:t>
            </a:r>
            <a:endParaRPr lang="en-US" dirty="0"/>
          </a:p>
        </p:txBody>
      </p:sp>
      <p:pic>
        <p:nvPicPr>
          <p:cNvPr id="5" name="Picture 4" descr="A close-up of a small rectangular object">
            <a:extLst>
              <a:ext uri="{FF2B5EF4-FFF2-40B4-BE49-F238E27FC236}">
                <a16:creationId xmlns:a16="http://schemas.microsoft.com/office/drawing/2014/main" id="{8D306DA5-D876-421C-15FE-3C6890DC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46" y="1097281"/>
            <a:ext cx="2161188" cy="696685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F0580E81-7A92-11C1-6C56-06A7C115E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318657"/>
            <a:ext cx="2334834" cy="3233058"/>
          </a:xfrm>
          <a:prstGeom prst="rect">
            <a:avLst/>
          </a:prstGeom>
        </p:spPr>
      </p:pic>
      <p:pic>
        <p:nvPicPr>
          <p:cNvPr id="9" name="Picture 8" descr="A machine with a stack of flour&#10;&#10;Description automatically generated">
            <a:extLst>
              <a:ext uri="{FF2B5EF4-FFF2-40B4-BE49-F238E27FC236}">
                <a16:creationId xmlns:a16="http://schemas.microsoft.com/office/drawing/2014/main" id="{203BF3C2-6423-5AF1-80B4-3E08F141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5" y="2462349"/>
            <a:ext cx="1933302" cy="1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545</TotalTime>
  <Words>824</Words>
  <Application>Microsoft Office PowerPoint</Application>
  <PresentationFormat>Widescreen</PresentationFormat>
  <Paragraphs>121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Aptos</vt:lpstr>
      <vt:lpstr>Corbel</vt:lpstr>
      <vt:lpstr>Basis</vt:lpstr>
      <vt:lpstr>Solving &amp; Preventing Dimensional Accuracy Issues For the LPBF Process</vt:lpstr>
      <vt:lpstr>Let’s get right into it…</vt:lpstr>
      <vt:lpstr>LBPF Overview</vt:lpstr>
      <vt:lpstr>Dimensional Accuracy Issues</vt:lpstr>
      <vt:lpstr>User-Based Issues</vt:lpstr>
      <vt:lpstr>Material Issues</vt:lpstr>
      <vt:lpstr>Design-Based Issues</vt:lpstr>
      <vt:lpstr>Root Cause Analysis Checklist</vt:lpstr>
      <vt:lpstr>More Permanent Solutions</vt:lpstr>
      <vt:lpstr>More Permanent Solutions (cont.)</vt:lpstr>
      <vt:lpstr>More Permanent Solutions (cont.)</vt:lpstr>
      <vt:lpstr>Implementation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Aday</dc:creator>
  <cp:lastModifiedBy>Ryan Aday</cp:lastModifiedBy>
  <cp:revision>3</cp:revision>
  <dcterms:created xsi:type="dcterms:W3CDTF">2024-07-25T20:51:11Z</dcterms:created>
  <dcterms:modified xsi:type="dcterms:W3CDTF">2024-07-26T12:43:02Z</dcterms:modified>
</cp:coreProperties>
</file>